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0" autoAdjust="0"/>
    <p:restoredTop sz="94660"/>
  </p:normalViewPr>
  <p:slideViewPr>
    <p:cSldViewPr snapToGrid="0">
      <p:cViewPr varScale="1">
        <p:scale>
          <a:sx n="154" d="100"/>
          <a:sy n="154" d="100"/>
        </p:scale>
        <p:origin x="600"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E7FF68-C452-429A-8B94-AF5A6F9F0080}" type="datetimeFigureOut">
              <a:rPr lang="en-US" smtClean="0"/>
              <a:t>2/14/2018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BD69A9-C31B-436A-AC57-34AF72906A2E}" type="slidenum">
              <a:rPr lang="en-US" smtClean="0"/>
              <a:t>‹#›</a:t>
            </a:fld>
            <a:endParaRPr lang="en-US"/>
          </a:p>
        </p:txBody>
      </p:sp>
    </p:spTree>
    <p:extLst>
      <p:ext uri="{BB962C8B-B14F-4D97-AF65-F5344CB8AC3E}">
        <p14:creationId xmlns:p14="http://schemas.microsoft.com/office/powerpoint/2010/main" val="3291815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*problems with </a:t>
            </a:r>
            <a:r>
              <a:rPr lang="en-US" dirty="0" err="1"/>
              <a:t>percep</a:t>
            </a:r>
            <a:r>
              <a:rPr lang="en-US" dirty="0"/>
              <a:t> and control: also eliminates any possible positive feedback between the two systems. </a:t>
            </a:r>
          </a:p>
          <a:p>
            <a:endParaRPr lang="en-US" dirty="0"/>
          </a:p>
          <a:p>
            <a:r>
              <a:rPr lang="en-US" dirty="0"/>
              <a:t>SLAM is very good at localizing in a 3D environment when it has an explicit construction</a:t>
            </a:r>
          </a:p>
          <a:p>
            <a:endParaRPr lang="en-US" dirty="0"/>
          </a:p>
          <a:p>
            <a:r>
              <a:rPr lang="en-US" dirty="0"/>
              <a:t>HIKER EXAMPLE</a:t>
            </a:r>
          </a:p>
        </p:txBody>
      </p:sp>
      <p:sp>
        <p:nvSpPr>
          <p:cNvPr id="4" name="Slide Number Placeholder 3"/>
          <p:cNvSpPr>
            <a:spLocks noGrp="1"/>
          </p:cNvSpPr>
          <p:nvPr>
            <p:ph type="sldNum" sz="quarter" idx="10"/>
          </p:nvPr>
        </p:nvSpPr>
        <p:spPr/>
        <p:txBody>
          <a:bodyPr/>
          <a:lstStyle/>
          <a:p>
            <a:fld id="{C4BD69A9-C31B-436A-AC57-34AF72906A2E}" type="slidenum">
              <a:rPr lang="en-US" smtClean="0"/>
              <a:t>4</a:t>
            </a:fld>
            <a:endParaRPr lang="en-US"/>
          </a:p>
        </p:txBody>
      </p:sp>
    </p:spTree>
    <p:extLst>
      <p:ext uri="{BB962C8B-B14F-4D97-AF65-F5344CB8AC3E}">
        <p14:creationId xmlns:p14="http://schemas.microsoft.com/office/powerpoint/2010/main" val="429013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BD69A9-C31B-436A-AC57-34AF72906A2E}" type="slidenum">
              <a:rPr lang="en-US" smtClean="0"/>
              <a:t>18</a:t>
            </a:fld>
            <a:endParaRPr lang="en-US"/>
          </a:p>
        </p:txBody>
      </p:sp>
    </p:spTree>
    <p:extLst>
      <p:ext uri="{BB962C8B-B14F-4D97-AF65-F5344CB8AC3E}">
        <p14:creationId xmlns:p14="http://schemas.microsoft.com/office/powerpoint/2010/main" val="42147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deal with movement, one could use 3D collision free trajectories when in high probability of collision. </a:t>
            </a:r>
          </a:p>
          <a:p>
            <a:r>
              <a:rPr lang="en-US" dirty="0"/>
              <a:t>For the goal, you could provide a network with a rough estimate of distance to the goal. Or provide a 2d map and use a learning-based approach for ground robots. </a:t>
            </a:r>
          </a:p>
        </p:txBody>
      </p:sp>
      <p:sp>
        <p:nvSpPr>
          <p:cNvPr id="4" name="Slide Number Placeholder 3"/>
          <p:cNvSpPr>
            <a:spLocks noGrp="1"/>
          </p:cNvSpPr>
          <p:nvPr>
            <p:ph type="sldNum" sz="quarter" idx="10"/>
          </p:nvPr>
        </p:nvSpPr>
        <p:spPr/>
        <p:txBody>
          <a:bodyPr/>
          <a:lstStyle/>
          <a:p>
            <a:fld id="{C4BD69A9-C31B-436A-AC57-34AF72906A2E}" type="slidenum">
              <a:rPr lang="en-US" smtClean="0"/>
              <a:t>19</a:t>
            </a:fld>
            <a:endParaRPr lang="en-US"/>
          </a:p>
        </p:txBody>
      </p:sp>
    </p:spTree>
    <p:extLst>
      <p:ext uri="{BB962C8B-B14F-4D97-AF65-F5344CB8AC3E}">
        <p14:creationId xmlns:p14="http://schemas.microsoft.com/office/powerpoint/2010/main" val="559613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RL: because it requires such a large amount of sample data to be able to create the policy for the robot, they would never be able to be applied to an area such as this, where drones will be operating in safety critical environments. It would be too dangerous to let drones operate in this area and potentially injure someone while trying to collect data. </a:t>
            </a:r>
          </a:p>
          <a:p>
            <a:endParaRPr lang="en-US" dirty="0"/>
          </a:p>
          <a:p>
            <a:r>
              <a:rPr lang="en-US" dirty="0"/>
              <a:t>SL: It would be required that you have a lot of expert human pilots making a ton of aerial maneuvers so that the robot can learn how to react in dangerous situations. It would be really dangerous for pilots to collect this kind of data. </a:t>
            </a:r>
          </a:p>
        </p:txBody>
      </p:sp>
      <p:sp>
        <p:nvSpPr>
          <p:cNvPr id="4" name="Slide Number Placeholder 3"/>
          <p:cNvSpPr>
            <a:spLocks noGrp="1"/>
          </p:cNvSpPr>
          <p:nvPr>
            <p:ph type="sldNum" sz="quarter" idx="10"/>
          </p:nvPr>
        </p:nvSpPr>
        <p:spPr/>
        <p:txBody>
          <a:bodyPr/>
          <a:lstStyle/>
          <a:p>
            <a:fld id="{C4BD69A9-C31B-436A-AC57-34AF72906A2E}" type="slidenum">
              <a:rPr lang="en-US" smtClean="0"/>
              <a:t>5</a:t>
            </a:fld>
            <a:endParaRPr lang="en-US"/>
          </a:p>
        </p:txBody>
      </p:sp>
    </p:spTree>
    <p:extLst>
      <p:ext uri="{BB962C8B-B14F-4D97-AF65-F5344CB8AC3E}">
        <p14:creationId xmlns:p14="http://schemas.microsoft.com/office/powerpoint/2010/main" val="2202743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not try to replace the “map-localize-plan” approach, but rather build a system that could work hand in hand with that approach. </a:t>
            </a:r>
          </a:p>
          <a:p>
            <a:endParaRPr lang="en-US" dirty="0"/>
          </a:p>
          <a:p>
            <a:r>
              <a:rPr lang="en-US" dirty="0"/>
              <a:t>Their goal was basically to have one stream of video input, and to be able to derive control commands and </a:t>
            </a:r>
            <a:r>
              <a:rPr lang="en-US" dirty="0" err="1"/>
              <a:t>and</a:t>
            </a:r>
            <a:r>
              <a:rPr lang="en-US" dirty="0"/>
              <a:t> process visual input</a:t>
            </a:r>
          </a:p>
          <a:p>
            <a:endParaRPr lang="en-US" dirty="0"/>
          </a:p>
          <a:p>
            <a:r>
              <a:rPr lang="en-US" dirty="0"/>
              <a:t>REQUIRES NO STATE ESTIMATION OR PILOT EXPERT DATA</a:t>
            </a:r>
          </a:p>
        </p:txBody>
      </p:sp>
      <p:sp>
        <p:nvSpPr>
          <p:cNvPr id="4" name="Slide Number Placeholder 3"/>
          <p:cNvSpPr>
            <a:spLocks noGrp="1"/>
          </p:cNvSpPr>
          <p:nvPr>
            <p:ph type="sldNum" sz="quarter" idx="10"/>
          </p:nvPr>
        </p:nvSpPr>
        <p:spPr/>
        <p:txBody>
          <a:bodyPr/>
          <a:lstStyle/>
          <a:p>
            <a:fld id="{C4BD69A9-C31B-436A-AC57-34AF72906A2E}" type="slidenum">
              <a:rPr lang="en-US" smtClean="0"/>
              <a:t>6</a:t>
            </a:fld>
            <a:endParaRPr lang="en-US"/>
          </a:p>
        </p:txBody>
      </p:sp>
    </p:spTree>
    <p:extLst>
      <p:ext uri="{BB962C8B-B14F-4D97-AF65-F5344CB8AC3E}">
        <p14:creationId xmlns:p14="http://schemas.microsoft.com/office/powerpoint/2010/main" val="2479241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shared part of the architecture consists of a ResNet-8 with 3 residual blocks (b), followed by dropout and </a:t>
            </a:r>
            <a:r>
              <a:rPr lang="en-US" dirty="0" err="1"/>
              <a:t>ReLU</a:t>
            </a:r>
            <a:r>
              <a:rPr lang="en-US" dirty="0"/>
              <a:t> non-linearity.</a:t>
            </a:r>
          </a:p>
          <a:p>
            <a:endParaRPr lang="en-US" dirty="0"/>
          </a:p>
          <a:p>
            <a:r>
              <a:rPr lang="en-US" dirty="0"/>
              <a:t>Convolution: convolves across the entire image by a certain stride, filtering the image</a:t>
            </a:r>
          </a:p>
          <a:p>
            <a:r>
              <a:rPr lang="en-US" dirty="0"/>
              <a:t>Max pool: takes the max value in that range and stores it as output. </a:t>
            </a:r>
          </a:p>
          <a:p>
            <a:endParaRPr lang="en-US" dirty="0"/>
          </a:p>
          <a:p>
            <a:r>
              <a:rPr lang="en-US" dirty="0"/>
              <a:t>Resnet: surpassed humans with image detection/  too complicated for this lecture but (DRAW GRAPH ABOUT ERROR AND DEPTH OF THE CNN)</a:t>
            </a:r>
          </a:p>
          <a:p>
            <a:endParaRPr lang="en-US" dirty="0"/>
          </a:p>
          <a:p>
            <a:r>
              <a:rPr lang="en-US" dirty="0"/>
              <a:t>n first the kernel’s size, then the number of filters, and eventually the stride if it is different from 1. (hyperparameters)</a:t>
            </a:r>
          </a:p>
          <a:p>
            <a:endParaRPr lang="en-US" dirty="0"/>
          </a:p>
          <a:p>
            <a:r>
              <a:rPr lang="en-US" dirty="0"/>
              <a:t>Dropout: zeros out some of the pixel intensities to increase the generalization </a:t>
            </a:r>
          </a:p>
          <a:p>
            <a:endParaRPr lang="en-US" dirty="0"/>
          </a:p>
          <a:p>
            <a:r>
              <a:rPr lang="en-US" dirty="0"/>
              <a:t>BN- batch normalization: eliminates internal covariate shift. </a:t>
            </a:r>
            <a:r>
              <a:rPr lang="en-US" dirty="0" err="1"/>
              <a:t>ReLu</a:t>
            </a:r>
            <a:r>
              <a:rPr lang="en-US" dirty="0"/>
              <a:t>- deals with the vanishing gradient problem. </a:t>
            </a:r>
          </a:p>
        </p:txBody>
      </p:sp>
      <p:sp>
        <p:nvSpPr>
          <p:cNvPr id="4" name="Slide Number Placeholder 3"/>
          <p:cNvSpPr>
            <a:spLocks noGrp="1"/>
          </p:cNvSpPr>
          <p:nvPr>
            <p:ph type="sldNum" sz="quarter" idx="10"/>
          </p:nvPr>
        </p:nvSpPr>
        <p:spPr/>
        <p:txBody>
          <a:bodyPr/>
          <a:lstStyle/>
          <a:p>
            <a:fld id="{C4BD69A9-C31B-436A-AC57-34AF72906A2E}" type="slidenum">
              <a:rPr lang="en-US" smtClean="0"/>
              <a:t>7</a:t>
            </a:fld>
            <a:endParaRPr lang="en-US"/>
          </a:p>
        </p:txBody>
      </p:sp>
    </p:spTree>
    <p:extLst>
      <p:ext uri="{BB962C8B-B14F-4D97-AF65-F5344CB8AC3E}">
        <p14:creationId xmlns:p14="http://schemas.microsoft.com/office/powerpoint/2010/main" val="4208164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Assumes gaussian distributed MSE</a:t>
            </a:r>
          </a:p>
          <a:p>
            <a:endParaRPr lang="en-US" dirty="0"/>
          </a:p>
          <a:p>
            <a:r>
              <a:rPr lang="en-US" dirty="0"/>
              <a:t>BCE uses something similar but for classification where the inputs are between 0 and 1</a:t>
            </a:r>
          </a:p>
        </p:txBody>
      </p:sp>
      <p:sp>
        <p:nvSpPr>
          <p:cNvPr id="4" name="Slide Number Placeholder 3"/>
          <p:cNvSpPr>
            <a:spLocks noGrp="1"/>
          </p:cNvSpPr>
          <p:nvPr>
            <p:ph type="sldNum" sz="quarter" idx="10"/>
          </p:nvPr>
        </p:nvSpPr>
        <p:spPr/>
        <p:txBody>
          <a:bodyPr/>
          <a:lstStyle/>
          <a:p>
            <a:fld id="{C4BD69A9-C31B-436A-AC57-34AF72906A2E}" type="slidenum">
              <a:rPr lang="en-US" smtClean="0"/>
              <a:t>8</a:t>
            </a:fld>
            <a:endParaRPr lang="en-US"/>
          </a:p>
        </p:txBody>
      </p:sp>
    </p:spTree>
    <p:extLst>
      <p:ext uri="{BB962C8B-B14F-4D97-AF65-F5344CB8AC3E}">
        <p14:creationId xmlns:p14="http://schemas.microsoft.com/office/powerpoint/2010/main" val="1317930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1Explained Variance is a metric used to quantify the quality of a regressor, and is defined as EVA = Var[</a:t>
            </a:r>
            <a:r>
              <a:rPr lang="en-US" dirty="0" err="1"/>
              <a:t>ytrue−ypred</a:t>
            </a:r>
            <a:r>
              <a:rPr lang="en-US" dirty="0"/>
              <a:t> ]/ Var[</a:t>
            </a:r>
            <a:r>
              <a:rPr lang="en-US" dirty="0" err="1"/>
              <a:t>ytrue</a:t>
            </a:r>
            <a:r>
              <a:rPr lang="en-US" dirty="0"/>
              <a:t>] </a:t>
            </a:r>
          </a:p>
          <a:p>
            <a:r>
              <a:rPr lang="en-US" dirty="0"/>
              <a:t>F-1 score is a metric used to quantify the quality of a classifier. It is defined as F-1= 2 </a:t>
            </a:r>
            <a:r>
              <a:rPr lang="en-US" dirty="0" err="1"/>
              <a:t>precision×recall</a:t>
            </a:r>
            <a:r>
              <a:rPr lang="en-US" dirty="0"/>
              <a:t> /</a:t>
            </a:r>
            <a:r>
              <a:rPr lang="en-US" dirty="0" err="1"/>
              <a:t>precision+recall</a:t>
            </a:r>
            <a:endParaRPr lang="en-US" dirty="0"/>
          </a:p>
          <a:p>
            <a:r>
              <a:rPr lang="en-US" dirty="0"/>
              <a:t>RMSE: </a:t>
            </a:r>
            <a:r>
              <a:rPr lang="en-US" dirty="0" err="1"/>
              <a:t>rootmeansquared</a:t>
            </a:r>
            <a:endParaRPr lang="en-US" dirty="0"/>
          </a:p>
          <a:p>
            <a:r>
              <a:rPr lang="en-US" dirty="0" err="1"/>
              <a:t>Dronet</a:t>
            </a:r>
            <a:r>
              <a:rPr lang="en-US" dirty="0"/>
              <a:t> even though 80 times smaller than the current best architecture, maintains a considerable prediction performance while achieving real-time operation (20 frames per second).</a:t>
            </a:r>
          </a:p>
        </p:txBody>
      </p:sp>
      <p:sp>
        <p:nvSpPr>
          <p:cNvPr id="4" name="Slide Number Placeholder 3"/>
          <p:cNvSpPr>
            <a:spLocks noGrp="1"/>
          </p:cNvSpPr>
          <p:nvPr>
            <p:ph type="sldNum" sz="quarter" idx="10"/>
          </p:nvPr>
        </p:nvSpPr>
        <p:spPr/>
        <p:txBody>
          <a:bodyPr/>
          <a:lstStyle/>
          <a:p>
            <a:fld id="{C4BD69A9-C31B-436A-AC57-34AF72906A2E}" type="slidenum">
              <a:rPr lang="en-US" smtClean="0"/>
              <a:t>13</a:t>
            </a:fld>
            <a:endParaRPr lang="en-US"/>
          </a:p>
        </p:txBody>
      </p:sp>
    </p:spTree>
    <p:extLst>
      <p:ext uri="{BB962C8B-B14F-4D97-AF65-F5344CB8AC3E}">
        <p14:creationId xmlns:p14="http://schemas.microsoft.com/office/powerpoint/2010/main" val="1929482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BD69A9-C31B-436A-AC57-34AF72906A2E}" type="slidenum">
              <a:rPr lang="en-US" smtClean="0"/>
              <a:t>14</a:t>
            </a:fld>
            <a:endParaRPr lang="en-US"/>
          </a:p>
        </p:txBody>
      </p:sp>
    </p:spTree>
    <p:extLst>
      <p:ext uri="{BB962C8B-B14F-4D97-AF65-F5344CB8AC3E}">
        <p14:creationId xmlns:p14="http://schemas.microsoft.com/office/powerpoint/2010/main" val="1269499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Zone A was also tested the drone flying above a 5m altitude with no affects on the operations of the drone. As long as the drone can see the line shaped features that it follows, it can operate. </a:t>
            </a:r>
          </a:p>
        </p:txBody>
      </p:sp>
      <p:sp>
        <p:nvSpPr>
          <p:cNvPr id="4" name="Slide Number Placeholder 3"/>
          <p:cNvSpPr>
            <a:spLocks noGrp="1"/>
          </p:cNvSpPr>
          <p:nvPr>
            <p:ph type="sldNum" sz="quarter" idx="10"/>
          </p:nvPr>
        </p:nvSpPr>
        <p:spPr/>
        <p:txBody>
          <a:bodyPr/>
          <a:lstStyle/>
          <a:p>
            <a:fld id="{C4BD69A9-C31B-436A-AC57-34AF72906A2E}" type="slidenum">
              <a:rPr lang="en-US" smtClean="0"/>
              <a:t>15</a:t>
            </a:fld>
            <a:endParaRPr lang="en-US"/>
          </a:p>
        </p:txBody>
      </p:sp>
    </p:spTree>
    <p:extLst>
      <p:ext uri="{BB962C8B-B14F-4D97-AF65-F5344CB8AC3E}">
        <p14:creationId xmlns:p14="http://schemas.microsoft.com/office/powerpoint/2010/main" val="3984737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Activation paths using gradient based localization</a:t>
            </a:r>
          </a:p>
        </p:txBody>
      </p:sp>
      <p:sp>
        <p:nvSpPr>
          <p:cNvPr id="4" name="Slide Number Placeholder 3"/>
          <p:cNvSpPr>
            <a:spLocks noGrp="1"/>
          </p:cNvSpPr>
          <p:nvPr>
            <p:ph type="sldNum" sz="quarter" idx="10"/>
          </p:nvPr>
        </p:nvSpPr>
        <p:spPr/>
        <p:txBody>
          <a:bodyPr/>
          <a:lstStyle/>
          <a:p>
            <a:fld id="{C4BD69A9-C31B-436A-AC57-34AF72906A2E}" type="slidenum">
              <a:rPr lang="en-US" smtClean="0"/>
              <a:t>17</a:t>
            </a:fld>
            <a:endParaRPr lang="en-US"/>
          </a:p>
        </p:txBody>
      </p:sp>
    </p:spTree>
    <p:extLst>
      <p:ext uri="{BB962C8B-B14F-4D97-AF65-F5344CB8AC3E}">
        <p14:creationId xmlns:p14="http://schemas.microsoft.com/office/powerpoint/2010/main" val="1941146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3051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5178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093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0443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0718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58704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6153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2608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351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6549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t>2/14/2018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956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2/14/2018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479291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ow7aw9H4Bc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2937-F6F9-42A0-A371-FDCAE1751554}"/>
              </a:ext>
            </a:extLst>
          </p:cNvPr>
          <p:cNvSpPr>
            <a:spLocks noGrp="1"/>
          </p:cNvSpPr>
          <p:nvPr>
            <p:ph type="ctrTitle"/>
          </p:nvPr>
        </p:nvSpPr>
        <p:spPr/>
        <p:txBody>
          <a:bodyPr/>
          <a:lstStyle/>
          <a:p>
            <a:r>
              <a:rPr lang="en-US" dirty="0"/>
              <a:t>DroNet: Learning to fly by driving</a:t>
            </a:r>
          </a:p>
        </p:txBody>
      </p:sp>
      <p:sp>
        <p:nvSpPr>
          <p:cNvPr id="3" name="Subtitle 2">
            <a:extLst>
              <a:ext uri="{FF2B5EF4-FFF2-40B4-BE49-F238E27FC236}">
                <a16:creationId xmlns:a16="http://schemas.microsoft.com/office/drawing/2014/main" id="{C04DF9C0-3FB8-4775-B58F-092C0CBDBC51}"/>
              </a:ext>
            </a:extLst>
          </p:cNvPr>
          <p:cNvSpPr>
            <a:spLocks noGrp="1"/>
          </p:cNvSpPr>
          <p:nvPr>
            <p:ph type="subTitle" idx="1"/>
          </p:nvPr>
        </p:nvSpPr>
        <p:spPr/>
        <p:txBody>
          <a:bodyPr>
            <a:normAutofit fontScale="77500" lnSpcReduction="20000"/>
          </a:bodyPr>
          <a:lstStyle/>
          <a:p>
            <a:r>
              <a:rPr lang="en-US" dirty="0"/>
              <a:t>Paper by: </a:t>
            </a:r>
            <a:r>
              <a:rPr lang="es-ES" dirty="0"/>
              <a:t>Antonio </a:t>
            </a:r>
            <a:r>
              <a:rPr lang="es-ES" dirty="0" err="1"/>
              <a:t>Loquercio</a:t>
            </a:r>
            <a:r>
              <a:rPr lang="es-ES" dirty="0"/>
              <a:t>,  Ana I. Maqueda, Carlos R. del-Blanco,  and </a:t>
            </a:r>
            <a:r>
              <a:rPr lang="es-ES" dirty="0" err="1"/>
              <a:t>Davide</a:t>
            </a:r>
            <a:r>
              <a:rPr lang="es-ES" dirty="0"/>
              <a:t> </a:t>
            </a:r>
            <a:r>
              <a:rPr lang="es-ES" dirty="0" err="1"/>
              <a:t>Scaramuzza</a:t>
            </a:r>
            <a:endParaRPr lang="en-US" dirty="0"/>
          </a:p>
          <a:p>
            <a:r>
              <a:rPr lang="en-US" dirty="0"/>
              <a:t>Presented by: Logan Murray</a:t>
            </a:r>
          </a:p>
          <a:p>
            <a:endParaRPr lang="en-US" dirty="0"/>
          </a:p>
        </p:txBody>
      </p:sp>
    </p:spTree>
    <p:extLst>
      <p:ext uri="{BB962C8B-B14F-4D97-AF65-F5344CB8AC3E}">
        <p14:creationId xmlns:p14="http://schemas.microsoft.com/office/powerpoint/2010/main" val="1039585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16C98D3-C303-4E86-9FFF-A7249A6985A3}"/>
              </a:ext>
            </a:extLst>
          </p:cNvPr>
          <p:cNvPicPr>
            <a:picLocks noChangeAspect="1"/>
          </p:cNvPicPr>
          <p:nvPr/>
        </p:nvPicPr>
        <p:blipFill>
          <a:blip r:embed="rId2"/>
          <a:stretch>
            <a:fillRect/>
          </a:stretch>
        </p:blipFill>
        <p:spPr>
          <a:xfrm>
            <a:off x="782345" y="2015734"/>
            <a:ext cx="5739609" cy="3054626"/>
          </a:xfrm>
          <a:prstGeom prst="rect">
            <a:avLst/>
          </a:prstGeom>
        </p:spPr>
      </p:pic>
      <p:sp>
        <p:nvSpPr>
          <p:cNvPr id="2" name="Title 1">
            <a:extLst>
              <a:ext uri="{FF2B5EF4-FFF2-40B4-BE49-F238E27FC236}">
                <a16:creationId xmlns:a16="http://schemas.microsoft.com/office/drawing/2014/main" id="{87E38245-61A6-496A-A895-1AE466F12FCF}"/>
              </a:ext>
            </a:extLst>
          </p:cNvPr>
          <p:cNvSpPr>
            <a:spLocks noGrp="1"/>
          </p:cNvSpPr>
          <p:nvPr>
            <p:ph type="title"/>
          </p:nvPr>
        </p:nvSpPr>
        <p:spPr>
          <a:xfrm>
            <a:off x="1451579" y="804519"/>
            <a:ext cx="9603275" cy="1049235"/>
          </a:xfrm>
        </p:spPr>
        <p:txBody>
          <a:bodyPr>
            <a:normAutofit/>
          </a:bodyPr>
          <a:lstStyle/>
          <a:p>
            <a:r>
              <a:rPr lang="en-US"/>
              <a:t>Datasets (cont.)</a:t>
            </a:r>
            <a:endParaRPr lang="en-US" dirty="0"/>
          </a:p>
        </p:txBody>
      </p:sp>
      <p:sp>
        <p:nvSpPr>
          <p:cNvPr id="3" name="Content Placeholder 2">
            <a:extLst>
              <a:ext uri="{FF2B5EF4-FFF2-40B4-BE49-F238E27FC236}">
                <a16:creationId xmlns:a16="http://schemas.microsoft.com/office/drawing/2014/main" id="{2211D39E-2D29-4837-9349-EC65F7CF5F6E}"/>
              </a:ext>
            </a:extLst>
          </p:cNvPr>
          <p:cNvSpPr>
            <a:spLocks noGrp="1"/>
          </p:cNvSpPr>
          <p:nvPr>
            <p:ph idx="1"/>
          </p:nvPr>
        </p:nvSpPr>
        <p:spPr>
          <a:xfrm>
            <a:off x="6892299" y="2015734"/>
            <a:ext cx="4162555" cy="3450613"/>
          </a:xfrm>
        </p:spPr>
        <p:txBody>
          <a:bodyPr>
            <a:normAutofit/>
          </a:bodyPr>
          <a:lstStyle/>
          <a:p>
            <a:pPr>
              <a:lnSpc>
                <a:spcPct val="110000"/>
              </a:lnSpc>
            </a:pPr>
            <a:r>
              <a:rPr lang="en-US" sz="1500" dirty="0"/>
              <a:t>Collision dataset collected from a GoPro mounted on the handlebars of a bike. </a:t>
            </a:r>
          </a:p>
          <a:p>
            <a:pPr lvl="1">
              <a:lnSpc>
                <a:spcPct val="110000"/>
              </a:lnSpc>
            </a:pPr>
            <a:r>
              <a:rPr lang="en-US" sz="1500" dirty="0"/>
              <a:t>32,00 images distributed over 137 sequences for a set of obstacles. </a:t>
            </a:r>
          </a:p>
          <a:p>
            <a:pPr>
              <a:lnSpc>
                <a:spcPct val="110000"/>
              </a:lnSpc>
            </a:pPr>
            <a:r>
              <a:rPr lang="en-US" sz="1500" dirty="0"/>
              <a:t>Frames that are far away from obstacles are labeled with 0(no collision), and frames that are very close are labeled with a 1(collision). </a:t>
            </a:r>
          </a:p>
          <a:p>
            <a:pPr lvl="1">
              <a:lnSpc>
                <a:spcPct val="110000"/>
              </a:lnSpc>
            </a:pPr>
            <a:r>
              <a:rPr lang="en-US" sz="1500" dirty="0"/>
              <a:t>Should not be collected by a drone, but are necessary. </a:t>
            </a:r>
          </a:p>
        </p:txBody>
      </p:sp>
    </p:spTree>
    <p:extLst>
      <p:ext uri="{BB962C8B-B14F-4D97-AF65-F5344CB8AC3E}">
        <p14:creationId xmlns:p14="http://schemas.microsoft.com/office/powerpoint/2010/main" val="2377724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A5544-FBEA-4830-9377-B8C10A645C9E}"/>
              </a:ext>
            </a:extLst>
          </p:cNvPr>
          <p:cNvSpPr>
            <a:spLocks noGrp="1"/>
          </p:cNvSpPr>
          <p:nvPr>
            <p:ph type="title"/>
          </p:nvPr>
        </p:nvSpPr>
        <p:spPr/>
        <p:txBody>
          <a:bodyPr/>
          <a:lstStyle/>
          <a:p>
            <a:r>
              <a:rPr lang="en-US" dirty="0"/>
              <a:t>Drone Controls	</a:t>
            </a:r>
          </a:p>
        </p:txBody>
      </p:sp>
      <p:sp>
        <p:nvSpPr>
          <p:cNvPr id="3" name="Content Placeholder 2">
            <a:extLst>
              <a:ext uri="{FF2B5EF4-FFF2-40B4-BE49-F238E27FC236}">
                <a16:creationId xmlns:a16="http://schemas.microsoft.com/office/drawing/2014/main" id="{DE29A4C9-10D8-426C-BC7A-D00E1A1EAF43}"/>
              </a:ext>
            </a:extLst>
          </p:cNvPr>
          <p:cNvSpPr>
            <a:spLocks noGrp="1"/>
          </p:cNvSpPr>
          <p:nvPr>
            <p:ph idx="1"/>
          </p:nvPr>
        </p:nvSpPr>
        <p:spPr/>
        <p:txBody>
          <a:bodyPr/>
          <a:lstStyle/>
          <a:p>
            <a:r>
              <a:rPr lang="en-US" dirty="0"/>
              <a:t>Combination of forward velocity and steering angle</a:t>
            </a:r>
          </a:p>
          <a:p>
            <a:pPr lvl="1"/>
            <a:r>
              <a:rPr lang="en-US" dirty="0"/>
              <a:t>When collision = 0, forward velocity = Vmax</a:t>
            </a:r>
          </a:p>
          <a:p>
            <a:pPr lvl="1"/>
            <a:r>
              <a:rPr lang="en-US" dirty="0"/>
              <a:t>When collision = 1, forward velocity = 0</a:t>
            </a:r>
          </a:p>
          <a:p>
            <a:r>
              <a:rPr lang="en-US" dirty="0"/>
              <a:t>Perform low pass filter on the velocity  </a:t>
            </a:r>
            <a:r>
              <a:rPr lang="en-US" dirty="0" err="1"/>
              <a:t>Vk</a:t>
            </a:r>
            <a:r>
              <a:rPr lang="en-US" dirty="0"/>
              <a:t> to provide smooth, continuous inputs.     Alpha= .7</a:t>
            </a:r>
          </a:p>
          <a:p>
            <a:r>
              <a:rPr lang="en-US" dirty="0"/>
              <a:t>Steering angle is calculated by mapping the predicted scaled steering </a:t>
            </a:r>
            <a:r>
              <a:rPr lang="en-US" dirty="0" err="1"/>
              <a:t>Sk</a:t>
            </a:r>
            <a:r>
              <a:rPr lang="en-US" dirty="0"/>
              <a:t> into a rotation around the z-axis. </a:t>
            </a:r>
          </a:p>
          <a:p>
            <a:pPr lvl="1"/>
            <a:r>
              <a:rPr lang="en-US" dirty="0"/>
              <a:t>Then a low pass filter is applied. Beta = .5</a:t>
            </a:r>
          </a:p>
          <a:p>
            <a:pPr lvl="1"/>
            <a:endParaRPr lang="en-US" dirty="0"/>
          </a:p>
          <a:p>
            <a:endParaRPr lang="en-US" dirty="0"/>
          </a:p>
        </p:txBody>
      </p:sp>
      <p:pic>
        <p:nvPicPr>
          <p:cNvPr id="5" name="Picture 4">
            <a:extLst>
              <a:ext uri="{FF2B5EF4-FFF2-40B4-BE49-F238E27FC236}">
                <a16:creationId xmlns:a16="http://schemas.microsoft.com/office/drawing/2014/main" id="{EAAFFF14-621C-4737-93ED-5772C7755989}"/>
              </a:ext>
            </a:extLst>
          </p:cNvPr>
          <p:cNvPicPr>
            <a:picLocks noChangeAspect="1"/>
          </p:cNvPicPr>
          <p:nvPr/>
        </p:nvPicPr>
        <p:blipFill>
          <a:blip r:embed="rId2"/>
          <a:stretch>
            <a:fillRect/>
          </a:stretch>
        </p:blipFill>
        <p:spPr>
          <a:xfrm>
            <a:off x="6472705" y="2879647"/>
            <a:ext cx="2781300" cy="323850"/>
          </a:xfrm>
          <a:prstGeom prst="rect">
            <a:avLst/>
          </a:prstGeom>
        </p:spPr>
      </p:pic>
      <p:pic>
        <p:nvPicPr>
          <p:cNvPr id="7" name="Picture 6">
            <a:extLst>
              <a:ext uri="{FF2B5EF4-FFF2-40B4-BE49-F238E27FC236}">
                <a16:creationId xmlns:a16="http://schemas.microsoft.com/office/drawing/2014/main" id="{02638B8D-6B84-46BA-B0B5-CC2011D823F1}"/>
              </a:ext>
            </a:extLst>
          </p:cNvPr>
          <p:cNvPicPr>
            <a:picLocks noChangeAspect="1"/>
          </p:cNvPicPr>
          <p:nvPr/>
        </p:nvPicPr>
        <p:blipFill>
          <a:blip r:embed="rId3"/>
          <a:stretch>
            <a:fillRect/>
          </a:stretch>
        </p:blipFill>
        <p:spPr>
          <a:xfrm>
            <a:off x="7051192" y="4825655"/>
            <a:ext cx="2409825" cy="466725"/>
          </a:xfrm>
          <a:prstGeom prst="rect">
            <a:avLst/>
          </a:prstGeom>
        </p:spPr>
      </p:pic>
    </p:spTree>
    <p:extLst>
      <p:ext uri="{BB962C8B-B14F-4D97-AF65-F5344CB8AC3E}">
        <p14:creationId xmlns:p14="http://schemas.microsoft.com/office/powerpoint/2010/main" val="2112077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273020-012F-432E-BF23-2885013BDC78}"/>
              </a:ext>
            </a:extLst>
          </p:cNvPr>
          <p:cNvPicPr>
            <a:picLocks noChangeAspect="1"/>
          </p:cNvPicPr>
          <p:nvPr/>
        </p:nvPicPr>
        <p:blipFill>
          <a:blip r:embed="rId2"/>
          <a:stretch>
            <a:fillRect/>
          </a:stretch>
        </p:blipFill>
        <p:spPr>
          <a:xfrm>
            <a:off x="6094411" y="2197103"/>
            <a:ext cx="4960443" cy="3087875"/>
          </a:xfrm>
          <a:prstGeom prst="rect">
            <a:avLst/>
          </a:prstGeom>
        </p:spPr>
      </p:pic>
      <p:sp>
        <p:nvSpPr>
          <p:cNvPr id="2" name="Title 1">
            <a:extLst>
              <a:ext uri="{FF2B5EF4-FFF2-40B4-BE49-F238E27FC236}">
                <a16:creationId xmlns:a16="http://schemas.microsoft.com/office/drawing/2014/main" id="{B56CDC13-C44C-4DD7-A3AA-E3068FFB7365}"/>
              </a:ext>
            </a:extLst>
          </p:cNvPr>
          <p:cNvSpPr>
            <a:spLocks noGrp="1"/>
          </p:cNvSpPr>
          <p:nvPr>
            <p:ph type="title"/>
          </p:nvPr>
        </p:nvSpPr>
        <p:spPr>
          <a:xfrm>
            <a:off x="1451579" y="804519"/>
            <a:ext cx="9603275" cy="1049235"/>
          </a:xfrm>
        </p:spPr>
        <p:txBody>
          <a:bodyPr>
            <a:normAutofit/>
          </a:bodyPr>
          <a:lstStyle/>
          <a:p>
            <a:r>
              <a:rPr lang="en-US" dirty="0"/>
              <a:t>Results</a:t>
            </a:r>
          </a:p>
        </p:txBody>
      </p:sp>
      <p:sp>
        <p:nvSpPr>
          <p:cNvPr id="3" name="Content Placeholder 2">
            <a:extLst>
              <a:ext uri="{FF2B5EF4-FFF2-40B4-BE49-F238E27FC236}">
                <a16:creationId xmlns:a16="http://schemas.microsoft.com/office/drawing/2014/main" id="{D0BF5C54-7C7A-46D4-9237-60A6271523FF}"/>
              </a:ext>
            </a:extLst>
          </p:cNvPr>
          <p:cNvSpPr>
            <a:spLocks noGrp="1"/>
          </p:cNvSpPr>
          <p:nvPr>
            <p:ph idx="1"/>
          </p:nvPr>
        </p:nvSpPr>
        <p:spPr>
          <a:xfrm>
            <a:off x="1451579" y="2015734"/>
            <a:ext cx="4162555" cy="3450613"/>
          </a:xfrm>
        </p:spPr>
        <p:txBody>
          <a:bodyPr>
            <a:normAutofit/>
          </a:bodyPr>
          <a:lstStyle/>
          <a:p>
            <a:r>
              <a:rPr lang="en-US" dirty="0"/>
              <a:t>Hardware Specs: </a:t>
            </a:r>
          </a:p>
          <a:p>
            <a:pPr lvl="1"/>
            <a:r>
              <a:rPr lang="en-US" dirty="0"/>
              <a:t>Drone-Parrot Bebop 2.0 drone</a:t>
            </a:r>
          </a:p>
          <a:p>
            <a:pPr lvl="1"/>
            <a:r>
              <a:rPr lang="en-US" dirty="0"/>
              <a:t>Core i7 2.6 GHz CPU that receives images at 30 Hz from the drone through Wi-Fi.</a:t>
            </a:r>
          </a:p>
        </p:txBody>
      </p:sp>
    </p:spTree>
    <p:extLst>
      <p:ext uri="{BB962C8B-B14F-4D97-AF65-F5344CB8AC3E}">
        <p14:creationId xmlns:p14="http://schemas.microsoft.com/office/powerpoint/2010/main" val="685888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32DF8-C7A1-49A7-9E15-016385BE66FC}"/>
              </a:ext>
            </a:extLst>
          </p:cNvPr>
          <p:cNvSpPr>
            <a:spLocks noGrp="1"/>
          </p:cNvSpPr>
          <p:nvPr>
            <p:ph type="title"/>
          </p:nvPr>
        </p:nvSpPr>
        <p:spPr/>
        <p:txBody>
          <a:bodyPr/>
          <a:lstStyle/>
          <a:p>
            <a:r>
              <a:rPr lang="en-US" dirty="0"/>
              <a:t>Results (Cont.)</a:t>
            </a:r>
          </a:p>
        </p:txBody>
      </p:sp>
      <p:pic>
        <p:nvPicPr>
          <p:cNvPr id="5" name="Content Placeholder 4">
            <a:extLst>
              <a:ext uri="{FF2B5EF4-FFF2-40B4-BE49-F238E27FC236}">
                <a16:creationId xmlns:a16="http://schemas.microsoft.com/office/drawing/2014/main" id="{89708845-E396-499B-BA77-0EAA9D8BF109}"/>
              </a:ext>
            </a:extLst>
          </p:cNvPr>
          <p:cNvPicPr>
            <a:picLocks noGrp="1" noChangeAspect="1"/>
          </p:cNvPicPr>
          <p:nvPr>
            <p:ph idx="1"/>
          </p:nvPr>
        </p:nvPicPr>
        <p:blipFill>
          <a:blip r:embed="rId3"/>
          <a:stretch>
            <a:fillRect/>
          </a:stretch>
        </p:blipFill>
        <p:spPr>
          <a:xfrm>
            <a:off x="1450975" y="2403310"/>
            <a:ext cx="9604375" cy="2675267"/>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912629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CABCAE3-64FC-4149-819F-2C181282415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id="{012FDCFE-9AD2-4D8A-8CBF-B3AA37EBF6DD}"/>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7" name="Straight Connector 16">
            <a:extLst>
              <a:ext uri="{FF2B5EF4-FFF2-40B4-BE49-F238E27FC236}">
                <a16:creationId xmlns:a16="http://schemas.microsoft.com/office/drawing/2014/main" id="{FBD463FC-4CA8-4FF4-85A3-AF9F4B98D21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CF35C3-8B44-4F4B-BD25-4C01823DB22A}"/>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1" name="Rectangle 20">
            <a:extLst>
              <a:ext uri="{FF2B5EF4-FFF2-40B4-BE49-F238E27FC236}">
                <a16:creationId xmlns:a16="http://schemas.microsoft.com/office/drawing/2014/main" id="{2FA7AD0A-1871-4DF8-9235-F49D0513B9C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6B04CFB-FAE5-47DD-9B3E-4E9BA7A89CC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25" name="Picture 24">
            <a:extLst>
              <a:ext uri="{FF2B5EF4-FFF2-40B4-BE49-F238E27FC236}">
                <a16:creationId xmlns:a16="http://schemas.microsoft.com/office/drawing/2014/main" id="{16EFE474-4FE0-4E8F-8F09-5ED2C9E76A84}"/>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CF8B8C81-54DC-4AF5-B682-3A2C70A6B55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E8ACF89C-CFC3-4D68-B3C4-2BEFB7BBE5F7}"/>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30" name="Rectangle 29">
              <a:extLst>
                <a:ext uri="{FF2B5EF4-FFF2-40B4-BE49-F238E27FC236}">
                  <a16:creationId xmlns:a16="http://schemas.microsoft.com/office/drawing/2014/main" id="{3B770B7D-3C5C-4682-8DF0-20783592F3B6}"/>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6893E11-7EC1-4EB6-A2A8-0B693F8FE576}"/>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3" name="Rectangle 32">
            <a:extLst>
              <a:ext uri="{FF2B5EF4-FFF2-40B4-BE49-F238E27FC236}">
                <a16:creationId xmlns:a16="http://schemas.microsoft.com/office/drawing/2014/main" id="{622F7FD7-8884-4FD5-95AB-0B5C6033ADF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5487" y="977965"/>
            <a:ext cx="6615582"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a:extLst>
              <a:ext uri="{FF2B5EF4-FFF2-40B4-BE49-F238E27FC236}">
                <a16:creationId xmlns:a16="http://schemas.microsoft.com/office/drawing/2014/main" id="{EE68D41B-9286-479F-9AB7-678C8E348D7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0" name="Content Placeholder 3">
            <a:extLst>
              <a:ext uri="{FF2B5EF4-FFF2-40B4-BE49-F238E27FC236}">
                <a16:creationId xmlns:a16="http://schemas.microsoft.com/office/drawing/2014/main" id="{8D905346-95DA-4BF1-8ED4-8489624C8B14}"/>
              </a:ext>
            </a:extLst>
          </p:cNvPr>
          <p:cNvPicPr>
            <a:picLocks noGrp="1" noChangeAspect="1"/>
          </p:cNvPicPr>
          <p:nvPr>
            <p:ph idx="1"/>
          </p:nvPr>
        </p:nvPicPr>
        <p:blipFill>
          <a:blip r:embed="rId4"/>
          <a:stretch>
            <a:fillRect/>
          </a:stretch>
        </p:blipFill>
        <p:spPr>
          <a:xfrm>
            <a:off x="4618374" y="1415872"/>
            <a:ext cx="6282919" cy="3267117"/>
          </a:xfrm>
          <a:prstGeom prst="rect">
            <a:avLst/>
          </a:prstGeom>
        </p:spPr>
      </p:pic>
      <p:sp>
        <p:nvSpPr>
          <p:cNvPr id="2" name="Title 1">
            <a:extLst>
              <a:ext uri="{FF2B5EF4-FFF2-40B4-BE49-F238E27FC236}">
                <a16:creationId xmlns:a16="http://schemas.microsoft.com/office/drawing/2014/main" id="{11732DF8-C7A1-49A7-9E15-016385BE66FC}"/>
              </a:ext>
            </a:extLst>
          </p:cNvPr>
          <p:cNvSpPr>
            <a:spLocks noGrp="1"/>
          </p:cNvSpPr>
          <p:nvPr>
            <p:ph type="title"/>
          </p:nvPr>
        </p:nvSpPr>
        <p:spPr>
          <a:xfrm>
            <a:off x="659301" y="1474969"/>
            <a:ext cx="2823919" cy="1868760"/>
          </a:xfrm>
        </p:spPr>
        <p:txBody>
          <a:bodyPr vert="horz" lIns="91440" tIns="45720" rIns="91440" bIns="0" rtlCol="0" anchor="b">
            <a:normAutofit/>
          </a:bodyPr>
          <a:lstStyle/>
          <a:p>
            <a:r>
              <a:rPr lang="en-US" sz="3600" dirty="0"/>
              <a:t>Results (Cont.)</a:t>
            </a:r>
          </a:p>
        </p:txBody>
      </p:sp>
    </p:spTree>
    <p:extLst>
      <p:ext uri="{BB962C8B-B14F-4D97-AF65-F5344CB8AC3E}">
        <p14:creationId xmlns:p14="http://schemas.microsoft.com/office/powerpoint/2010/main" val="2087160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B339B-E7B0-407F-B836-BE90CA8E0603}"/>
              </a:ext>
            </a:extLst>
          </p:cNvPr>
          <p:cNvSpPr>
            <a:spLocks noGrp="1"/>
          </p:cNvSpPr>
          <p:nvPr>
            <p:ph type="title"/>
          </p:nvPr>
        </p:nvSpPr>
        <p:spPr/>
        <p:txBody>
          <a:bodyPr/>
          <a:lstStyle/>
          <a:p>
            <a:r>
              <a:rPr lang="en-US" dirty="0"/>
              <a:t>Results(Cont.)</a:t>
            </a:r>
          </a:p>
        </p:txBody>
      </p:sp>
      <p:pic>
        <p:nvPicPr>
          <p:cNvPr id="5" name="Content Placeholder 4">
            <a:extLst>
              <a:ext uri="{FF2B5EF4-FFF2-40B4-BE49-F238E27FC236}">
                <a16:creationId xmlns:a16="http://schemas.microsoft.com/office/drawing/2014/main" id="{B5C66F6A-D278-44BA-9665-5D193B1C29C8}"/>
              </a:ext>
            </a:extLst>
          </p:cNvPr>
          <p:cNvPicPr>
            <a:picLocks noGrp="1" noChangeAspect="1"/>
          </p:cNvPicPr>
          <p:nvPr>
            <p:ph idx="1"/>
          </p:nvPr>
        </p:nvPicPr>
        <p:blipFill>
          <a:blip r:embed="rId3"/>
          <a:stretch>
            <a:fillRect/>
          </a:stretch>
        </p:blipFill>
        <p:spPr>
          <a:xfrm>
            <a:off x="3008986" y="2072109"/>
            <a:ext cx="6488460" cy="344963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344608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4579-3D68-48C6-A45E-9D6B8877BA4E}"/>
              </a:ext>
            </a:extLst>
          </p:cNvPr>
          <p:cNvSpPr>
            <a:spLocks noGrp="1"/>
          </p:cNvSpPr>
          <p:nvPr>
            <p:ph type="title"/>
          </p:nvPr>
        </p:nvSpPr>
        <p:spPr/>
        <p:txBody>
          <a:bodyPr/>
          <a:lstStyle/>
          <a:p>
            <a:r>
              <a:rPr lang="en-US" dirty="0"/>
              <a:t>Results(Cont.)</a:t>
            </a:r>
          </a:p>
        </p:txBody>
      </p:sp>
      <p:pic>
        <p:nvPicPr>
          <p:cNvPr id="5" name="Content Placeholder 4">
            <a:extLst>
              <a:ext uri="{FF2B5EF4-FFF2-40B4-BE49-F238E27FC236}">
                <a16:creationId xmlns:a16="http://schemas.microsoft.com/office/drawing/2014/main" id="{D9EDA309-09A4-49D0-8AD4-1FD515E1129A}"/>
              </a:ext>
            </a:extLst>
          </p:cNvPr>
          <p:cNvPicPr>
            <a:picLocks noGrp="1" noChangeAspect="1"/>
          </p:cNvPicPr>
          <p:nvPr>
            <p:ph idx="1"/>
          </p:nvPr>
        </p:nvPicPr>
        <p:blipFill>
          <a:blip r:embed="rId2"/>
          <a:stretch>
            <a:fillRect/>
          </a:stretch>
        </p:blipFill>
        <p:spPr>
          <a:xfrm>
            <a:off x="2509837" y="3150394"/>
            <a:ext cx="7486650" cy="118110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676355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E4C3F-FEAA-4B95-B2AF-8D935EECF690}"/>
              </a:ext>
            </a:extLst>
          </p:cNvPr>
          <p:cNvSpPr>
            <a:spLocks noGrp="1"/>
          </p:cNvSpPr>
          <p:nvPr>
            <p:ph type="title"/>
          </p:nvPr>
        </p:nvSpPr>
        <p:spPr>
          <a:xfrm>
            <a:off x="1451579" y="804519"/>
            <a:ext cx="9603275" cy="1049235"/>
          </a:xfrm>
        </p:spPr>
        <p:txBody>
          <a:bodyPr/>
          <a:lstStyle/>
          <a:p>
            <a:r>
              <a:rPr lang="en-US" dirty="0"/>
              <a:t>Results(Cont.)</a:t>
            </a:r>
          </a:p>
        </p:txBody>
      </p:sp>
      <p:sp>
        <p:nvSpPr>
          <p:cNvPr id="3" name="Content Placeholder 2">
            <a:extLst>
              <a:ext uri="{FF2B5EF4-FFF2-40B4-BE49-F238E27FC236}">
                <a16:creationId xmlns:a16="http://schemas.microsoft.com/office/drawing/2014/main" id="{85D425EA-AD44-4442-95FC-19596F2730CE}"/>
              </a:ext>
            </a:extLst>
          </p:cNvPr>
          <p:cNvSpPr>
            <a:spLocks noGrp="1"/>
          </p:cNvSpPr>
          <p:nvPr>
            <p:ph idx="1"/>
          </p:nvPr>
        </p:nvSpPr>
        <p:spPr>
          <a:xfrm>
            <a:off x="1451579" y="2015732"/>
            <a:ext cx="9603275" cy="3450613"/>
          </a:xfrm>
        </p:spPr>
        <p:txBody>
          <a:bodyPr/>
          <a:lstStyle/>
          <a:p>
            <a:r>
              <a:rPr lang="en-US" dirty="0"/>
              <a:t>Always produced a safe, smooth flight even when prompted with dangerous situations</a:t>
            </a:r>
          </a:p>
          <a:p>
            <a:pPr lvl="1"/>
            <a:r>
              <a:rPr lang="en-US" dirty="0"/>
              <a:t>e.g. sudden bikers or pedestrians in front of the robot. </a:t>
            </a:r>
          </a:p>
          <a:p>
            <a:r>
              <a:rPr lang="en-US" dirty="0"/>
              <a:t>Network focuses on “line-like” patterns to predict crowed or dangerous areas. </a:t>
            </a:r>
          </a:p>
          <a:p>
            <a:endParaRPr lang="en-US" dirty="0"/>
          </a:p>
        </p:txBody>
      </p:sp>
      <p:pic>
        <p:nvPicPr>
          <p:cNvPr id="5" name="Picture 4">
            <a:extLst>
              <a:ext uri="{FF2B5EF4-FFF2-40B4-BE49-F238E27FC236}">
                <a16:creationId xmlns:a16="http://schemas.microsoft.com/office/drawing/2014/main" id="{73BC5792-24AB-4EB7-BBF2-ACEF545CCC8F}"/>
              </a:ext>
            </a:extLst>
          </p:cNvPr>
          <p:cNvPicPr>
            <a:picLocks noChangeAspect="1"/>
          </p:cNvPicPr>
          <p:nvPr/>
        </p:nvPicPr>
        <p:blipFill>
          <a:blip r:embed="rId3"/>
          <a:stretch>
            <a:fillRect/>
          </a:stretch>
        </p:blipFill>
        <p:spPr>
          <a:xfrm>
            <a:off x="1162103" y="3315477"/>
            <a:ext cx="10182225" cy="2551727"/>
          </a:xfrm>
          <a:prstGeom prst="rect">
            <a:avLst/>
          </a:prstGeom>
        </p:spPr>
      </p:pic>
    </p:spTree>
    <p:extLst>
      <p:ext uri="{BB962C8B-B14F-4D97-AF65-F5344CB8AC3E}">
        <p14:creationId xmlns:p14="http://schemas.microsoft.com/office/powerpoint/2010/main" val="3919950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8A7EC-83A8-4A19-B524-1679A7846DAD}"/>
              </a:ext>
            </a:extLst>
          </p:cNvPr>
          <p:cNvSpPr>
            <a:spLocks noGrp="1"/>
          </p:cNvSpPr>
          <p:nvPr>
            <p:ph type="title"/>
          </p:nvPr>
        </p:nvSpPr>
        <p:spPr/>
        <p:txBody>
          <a:bodyPr/>
          <a:lstStyle/>
          <a:p>
            <a:r>
              <a:rPr lang="en-US" dirty="0"/>
              <a:t>Results(Cont.)</a:t>
            </a:r>
          </a:p>
        </p:txBody>
      </p:sp>
      <p:pic>
        <p:nvPicPr>
          <p:cNvPr id="5" name="Content Placeholder 4">
            <a:extLst>
              <a:ext uri="{FF2B5EF4-FFF2-40B4-BE49-F238E27FC236}">
                <a16:creationId xmlns:a16="http://schemas.microsoft.com/office/drawing/2014/main" id="{EAE1BE52-6428-49D6-820D-5B7DFAC85160}"/>
              </a:ext>
            </a:extLst>
          </p:cNvPr>
          <p:cNvPicPr>
            <a:picLocks noGrp="1" noChangeAspect="1"/>
          </p:cNvPicPr>
          <p:nvPr>
            <p:ph idx="1"/>
          </p:nvPr>
        </p:nvPicPr>
        <p:blipFill>
          <a:blip r:embed="rId3"/>
          <a:stretch>
            <a:fillRect/>
          </a:stretch>
        </p:blipFill>
        <p:spPr>
          <a:xfrm>
            <a:off x="2357219" y="2016125"/>
            <a:ext cx="7791994" cy="3728738"/>
          </a:xfrm>
        </p:spPr>
      </p:pic>
    </p:spTree>
    <p:extLst>
      <p:ext uri="{BB962C8B-B14F-4D97-AF65-F5344CB8AC3E}">
        <p14:creationId xmlns:p14="http://schemas.microsoft.com/office/powerpoint/2010/main" val="3715678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08E5-D4E0-48A1-B8E8-3DE855BE05A8}"/>
              </a:ext>
            </a:extLst>
          </p:cNvPr>
          <p:cNvSpPr>
            <a:spLocks noGrp="1"/>
          </p:cNvSpPr>
          <p:nvPr>
            <p:ph type="title"/>
          </p:nvPr>
        </p:nvSpPr>
        <p:spPr/>
        <p:txBody>
          <a:bodyPr/>
          <a:lstStyle/>
          <a:p>
            <a:r>
              <a:rPr lang="en-US" dirty="0"/>
              <a:t>Pros  vs Limitations</a:t>
            </a:r>
          </a:p>
        </p:txBody>
      </p:sp>
      <p:sp>
        <p:nvSpPr>
          <p:cNvPr id="3" name="Content Placeholder 2">
            <a:extLst>
              <a:ext uri="{FF2B5EF4-FFF2-40B4-BE49-F238E27FC236}">
                <a16:creationId xmlns:a16="http://schemas.microsoft.com/office/drawing/2014/main" id="{35C02D07-F8EF-45F0-8247-6538DD8393FD}"/>
              </a:ext>
            </a:extLst>
          </p:cNvPr>
          <p:cNvSpPr>
            <a:spLocks noGrp="1"/>
          </p:cNvSpPr>
          <p:nvPr>
            <p:ph idx="1"/>
          </p:nvPr>
        </p:nvSpPr>
        <p:spPr/>
        <p:txBody>
          <a:bodyPr/>
          <a:lstStyle/>
          <a:p>
            <a:r>
              <a:rPr lang="en-US" dirty="0"/>
              <a:t>Pros</a:t>
            </a:r>
          </a:p>
          <a:p>
            <a:pPr lvl="1"/>
            <a:r>
              <a:rPr lang="en-US" dirty="0"/>
              <a:t>Drone can explore completely unseen environments with no previous knowledge</a:t>
            </a:r>
          </a:p>
          <a:p>
            <a:pPr lvl="1"/>
            <a:r>
              <a:rPr lang="en-US" dirty="0"/>
              <a:t>No required localization or mapping</a:t>
            </a:r>
          </a:p>
          <a:p>
            <a:pPr lvl="1"/>
            <a:r>
              <a:rPr lang="en-US" dirty="0"/>
              <a:t>CNN allows for high generalization capabilities</a:t>
            </a:r>
          </a:p>
          <a:p>
            <a:pPr lvl="1"/>
            <a:r>
              <a:rPr lang="en-US" dirty="0"/>
              <a:t>Can be applied to resource constrained platforms</a:t>
            </a:r>
          </a:p>
          <a:p>
            <a:r>
              <a:rPr lang="en-US" dirty="0"/>
              <a:t>Limitations</a:t>
            </a:r>
          </a:p>
          <a:p>
            <a:pPr lvl="1"/>
            <a:r>
              <a:rPr lang="en-US" dirty="0"/>
              <a:t>Does not fully exploit the agile movement capabilities of drones</a:t>
            </a:r>
          </a:p>
          <a:p>
            <a:pPr lvl="1"/>
            <a:r>
              <a:rPr lang="en-US" dirty="0"/>
              <a:t>No real way to give the robot a goal to be reached</a:t>
            </a:r>
          </a:p>
        </p:txBody>
      </p:sp>
    </p:spTree>
    <p:extLst>
      <p:ext uri="{BB962C8B-B14F-4D97-AF65-F5344CB8AC3E}">
        <p14:creationId xmlns:p14="http://schemas.microsoft.com/office/powerpoint/2010/main" val="396606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BFA5A-1F52-4CDA-92E5-A5A84E58BDBB}"/>
              </a:ext>
            </a:extLst>
          </p:cNvPr>
          <p:cNvSpPr>
            <a:spLocks noGrp="1"/>
          </p:cNvSpPr>
          <p:nvPr>
            <p:ph type="title"/>
          </p:nvPr>
        </p:nvSpPr>
        <p:spPr/>
        <p:txBody>
          <a:bodyPr/>
          <a:lstStyle/>
          <a:p>
            <a:pPr algn="ctr"/>
            <a:r>
              <a:rPr lang="en-US" dirty="0"/>
              <a:t>Video of DroNet in Action</a:t>
            </a:r>
          </a:p>
        </p:txBody>
      </p:sp>
      <p:pic>
        <p:nvPicPr>
          <p:cNvPr id="4" name="Online Media 3">
            <a:hlinkClick r:id="" action="ppaction://media"/>
            <a:extLst>
              <a:ext uri="{FF2B5EF4-FFF2-40B4-BE49-F238E27FC236}">
                <a16:creationId xmlns:a16="http://schemas.microsoft.com/office/drawing/2014/main" id="{D88ADBE0-9AC0-4B93-9896-704DCBD8F27A}"/>
              </a:ext>
            </a:extLst>
          </p:cNvPr>
          <p:cNvPicPr>
            <a:picLocks noGrp="1" noRot="1" noChangeAspect="1"/>
          </p:cNvPicPr>
          <p:nvPr>
            <p:ph idx="1"/>
            <a:videoFile r:link="rId1"/>
          </p:nvPr>
        </p:nvPicPr>
        <p:blipFill>
          <a:blip r:embed="rId3"/>
          <a:stretch>
            <a:fillRect/>
          </a:stretch>
        </p:blipFill>
        <p:spPr>
          <a:xfrm>
            <a:off x="4729163" y="2597150"/>
            <a:ext cx="3048000" cy="2286000"/>
          </a:xfrm>
          <a:prstGeom prst="rect">
            <a:avLst/>
          </a:prstGeom>
        </p:spPr>
      </p:pic>
    </p:spTree>
    <p:extLst>
      <p:ext uri="{BB962C8B-B14F-4D97-AF65-F5344CB8AC3E}">
        <p14:creationId xmlns:p14="http://schemas.microsoft.com/office/powerpoint/2010/main" val="2685471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B48E8-CFBF-4DAE-AFA5-E5ECDC852120}"/>
              </a:ext>
            </a:extLst>
          </p:cNvPr>
          <p:cNvSpPr>
            <a:spLocks noGrp="1"/>
          </p:cNvSpPr>
          <p:nvPr>
            <p:ph type="title"/>
          </p:nvPr>
        </p:nvSpPr>
        <p:spPr/>
        <p:txBody>
          <a:bodyPr/>
          <a:lstStyle/>
          <a:p>
            <a:r>
              <a:rPr lang="en-US" dirty="0" err="1"/>
              <a:t>Refereneces</a:t>
            </a:r>
            <a:endParaRPr lang="en-US" dirty="0"/>
          </a:p>
        </p:txBody>
      </p:sp>
      <p:sp>
        <p:nvSpPr>
          <p:cNvPr id="3" name="Content Placeholder 2">
            <a:extLst>
              <a:ext uri="{FF2B5EF4-FFF2-40B4-BE49-F238E27FC236}">
                <a16:creationId xmlns:a16="http://schemas.microsoft.com/office/drawing/2014/main" id="{8DE3D97E-0F6C-4CB0-B477-4D7163F2DD18}"/>
              </a:ext>
            </a:extLst>
          </p:cNvPr>
          <p:cNvSpPr>
            <a:spLocks noGrp="1"/>
          </p:cNvSpPr>
          <p:nvPr>
            <p:ph idx="1"/>
          </p:nvPr>
        </p:nvSpPr>
        <p:spPr/>
        <p:txBody>
          <a:bodyPr/>
          <a:lstStyle/>
          <a:p>
            <a:r>
              <a:rPr lang="en-US" dirty="0" err="1"/>
              <a:t>A.Loquercio</a:t>
            </a:r>
            <a:r>
              <a:rPr lang="en-US" dirty="0"/>
              <a:t>, A.I. </a:t>
            </a:r>
            <a:r>
              <a:rPr lang="en-US" dirty="0" err="1"/>
              <a:t>Maqueda</a:t>
            </a:r>
            <a:r>
              <a:rPr lang="en-US" dirty="0"/>
              <a:t>, C.R. Del Blanco, D. </a:t>
            </a:r>
            <a:r>
              <a:rPr lang="en-US" dirty="0" err="1"/>
              <a:t>Scaramuzza</a:t>
            </a:r>
            <a:r>
              <a:rPr lang="en-US" dirty="0"/>
              <a:t> DroNet: Learning to Fly By Driving IEEE Robotics and Automation Letters (RA-L), 2018</a:t>
            </a:r>
          </a:p>
          <a:p>
            <a:r>
              <a:rPr lang="en-US" dirty="0"/>
              <a:t>Deshpande, </a:t>
            </a:r>
            <a:r>
              <a:rPr lang="en-US" dirty="0" err="1"/>
              <a:t>Adit</a:t>
            </a:r>
            <a:r>
              <a:rPr lang="en-US" dirty="0"/>
              <a:t>. “A Beginner's Guide To Understanding Convolutional Neural Networks.” </a:t>
            </a:r>
            <a:r>
              <a:rPr lang="en-US" i="1" dirty="0"/>
              <a:t>A Beginner's Guide To Understanding Convolutional Neural Networks – </a:t>
            </a:r>
            <a:r>
              <a:rPr lang="en-US" i="1" dirty="0" err="1"/>
              <a:t>Adit</a:t>
            </a:r>
            <a:r>
              <a:rPr lang="en-US" i="1"/>
              <a:t> Deshpande – CS Undergrad at UCLA ('19)</a:t>
            </a:r>
            <a:r>
              <a:rPr lang="en-US"/>
              <a:t>, 20 July 2016, adeshpande3.github.io/A-Beginner's-Guide-To-Understanding-Convolutional-Neural-Networks/.</a:t>
            </a:r>
            <a:endParaRPr lang="en-US" dirty="0"/>
          </a:p>
        </p:txBody>
      </p:sp>
    </p:spTree>
    <p:extLst>
      <p:ext uri="{BB962C8B-B14F-4D97-AF65-F5344CB8AC3E}">
        <p14:creationId xmlns:p14="http://schemas.microsoft.com/office/powerpoint/2010/main" val="287113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B21B2-F2F3-4073-A4AB-836CB4FD3E33}"/>
              </a:ext>
            </a:extLst>
          </p:cNvPr>
          <p:cNvSpPr>
            <a:spLocks noGrp="1"/>
          </p:cNvSpPr>
          <p:nvPr>
            <p:ph type="title"/>
          </p:nvPr>
        </p:nvSpPr>
        <p:spPr/>
        <p:txBody>
          <a:bodyPr/>
          <a:lstStyle/>
          <a:p>
            <a:r>
              <a:rPr lang="en-US" dirty="0"/>
              <a:t>Problem: Safe and Reliable Outdoor Navigation of AUV’s</a:t>
            </a:r>
          </a:p>
        </p:txBody>
      </p:sp>
      <p:sp>
        <p:nvSpPr>
          <p:cNvPr id="3" name="Content Placeholder 2">
            <a:extLst>
              <a:ext uri="{FF2B5EF4-FFF2-40B4-BE49-F238E27FC236}">
                <a16:creationId xmlns:a16="http://schemas.microsoft.com/office/drawing/2014/main" id="{ADC4B524-686B-4D5F-9D89-129C6AF4E1B9}"/>
              </a:ext>
            </a:extLst>
          </p:cNvPr>
          <p:cNvSpPr>
            <a:spLocks noGrp="1"/>
          </p:cNvSpPr>
          <p:nvPr>
            <p:ph idx="1"/>
          </p:nvPr>
        </p:nvSpPr>
        <p:spPr/>
        <p:txBody>
          <a:bodyPr/>
          <a:lstStyle/>
          <a:p>
            <a:r>
              <a:rPr lang="en-US" dirty="0"/>
              <a:t>Ability to avoid obstacles while navigating. </a:t>
            </a:r>
          </a:p>
          <a:p>
            <a:r>
              <a:rPr lang="en-US" dirty="0"/>
              <a:t>Follow traffic or zone laws. </a:t>
            </a:r>
          </a:p>
          <a:p>
            <a:r>
              <a:rPr lang="en-US" dirty="0"/>
              <a:t>To solved these tasks, a robotic system must be able to solve perception, control, and localization all at once. </a:t>
            </a:r>
          </a:p>
          <a:p>
            <a:pPr lvl="1"/>
            <a:r>
              <a:rPr lang="en-US" dirty="0"/>
              <a:t>In urban areas this becomes especially difficult</a:t>
            </a:r>
          </a:p>
          <a:p>
            <a:r>
              <a:rPr lang="en-US" dirty="0"/>
              <a:t>If this problem is solved, UAV’s could be used for many applications e.g. surveillance, construction monitoring, delivery, and emergency response.</a:t>
            </a:r>
          </a:p>
        </p:txBody>
      </p:sp>
      <p:pic>
        <p:nvPicPr>
          <p:cNvPr id="5" name="Picture 4">
            <a:extLst>
              <a:ext uri="{FF2B5EF4-FFF2-40B4-BE49-F238E27FC236}">
                <a16:creationId xmlns:a16="http://schemas.microsoft.com/office/drawing/2014/main" id="{BC2B2D9C-C75F-401D-8444-A9C1AA5291DE}"/>
              </a:ext>
            </a:extLst>
          </p:cNvPr>
          <p:cNvPicPr>
            <a:picLocks noChangeAspect="1"/>
          </p:cNvPicPr>
          <p:nvPr/>
        </p:nvPicPr>
        <p:blipFill>
          <a:blip r:embed="rId2"/>
          <a:stretch>
            <a:fillRect/>
          </a:stretch>
        </p:blipFill>
        <p:spPr>
          <a:xfrm>
            <a:off x="9682992" y="153515"/>
            <a:ext cx="2237339" cy="1489962"/>
          </a:xfrm>
          <a:prstGeom prst="rect">
            <a:avLst/>
          </a:prstGeom>
        </p:spPr>
      </p:pic>
    </p:spTree>
    <p:extLst>
      <p:ext uri="{BB962C8B-B14F-4D97-AF65-F5344CB8AC3E}">
        <p14:creationId xmlns:p14="http://schemas.microsoft.com/office/powerpoint/2010/main" val="73609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9C214-203E-43F2-A821-EA3B88683F60}"/>
              </a:ext>
            </a:extLst>
          </p:cNvPr>
          <p:cNvSpPr>
            <a:spLocks noGrp="1"/>
          </p:cNvSpPr>
          <p:nvPr>
            <p:ph type="title"/>
          </p:nvPr>
        </p:nvSpPr>
        <p:spPr/>
        <p:txBody>
          <a:bodyPr/>
          <a:lstStyle/>
          <a:p>
            <a:r>
              <a:rPr lang="en-US" dirty="0"/>
              <a:t>Traditional Approach </a:t>
            </a:r>
          </a:p>
        </p:txBody>
      </p:sp>
      <p:sp>
        <p:nvSpPr>
          <p:cNvPr id="3" name="Content Placeholder 2">
            <a:extLst>
              <a:ext uri="{FF2B5EF4-FFF2-40B4-BE49-F238E27FC236}">
                <a16:creationId xmlns:a16="http://schemas.microsoft.com/office/drawing/2014/main" id="{FC13F6A3-B4E8-4C7A-A19D-6AB8FA47551B}"/>
              </a:ext>
            </a:extLst>
          </p:cNvPr>
          <p:cNvSpPr>
            <a:spLocks noGrp="1"/>
          </p:cNvSpPr>
          <p:nvPr>
            <p:ph idx="1"/>
          </p:nvPr>
        </p:nvSpPr>
        <p:spPr/>
        <p:txBody>
          <a:bodyPr/>
          <a:lstStyle/>
          <a:p>
            <a:r>
              <a:rPr lang="en-US" dirty="0"/>
              <a:t>Two step process of automatic localization, and computation of controls. </a:t>
            </a:r>
          </a:p>
          <a:p>
            <a:pPr lvl="1"/>
            <a:r>
              <a:rPr lang="en-US" dirty="0"/>
              <a:t>Localize given a map using GPS, visual and range sensors. </a:t>
            </a:r>
          </a:p>
          <a:p>
            <a:pPr lvl="1"/>
            <a:r>
              <a:rPr lang="en-US" dirty="0"/>
              <a:t>Control commands allow the robot to avoid obstacles while achieving the desired goal. </a:t>
            </a:r>
          </a:p>
          <a:p>
            <a:r>
              <a:rPr lang="en-US" dirty="0"/>
              <a:t>Problems with this model:</a:t>
            </a:r>
          </a:p>
          <a:p>
            <a:pPr lvl="1"/>
            <a:r>
              <a:rPr lang="en-US" dirty="0"/>
              <a:t>Advanced SLAM algorithms have issues with dynamic scenes and appearance changes.</a:t>
            </a:r>
          </a:p>
          <a:p>
            <a:pPr lvl="1"/>
            <a:r>
              <a:rPr lang="en-US" dirty="0"/>
              <a:t>Separating the perception and control blocks introduces challenges with inferring control commands from 3D maps. </a:t>
            </a:r>
          </a:p>
        </p:txBody>
      </p:sp>
    </p:spTree>
    <p:extLst>
      <p:ext uri="{BB962C8B-B14F-4D97-AF65-F5344CB8AC3E}">
        <p14:creationId xmlns:p14="http://schemas.microsoft.com/office/powerpoint/2010/main" val="1370593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AC349-4845-4263-AFEF-C9A8CFC7B972}"/>
              </a:ext>
            </a:extLst>
          </p:cNvPr>
          <p:cNvSpPr>
            <a:spLocks noGrp="1"/>
          </p:cNvSpPr>
          <p:nvPr>
            <p:ph type="title"/>
          </p:nvPr>
        </p:nvSpPr>
        <p:spPr/>
        <p:txBody>
          <a:bodyPr/>
          <a:lstStyle/>
          <a:p>
            <a:r>
              <a:rPr lang="en-US" dirty="0"/>
              <a:t>Recent Approach</a:t>
            </a:r>
          </a:p>
        </p:txBody>
      </p:sp>
      <p:sp>
        <p:nvSpPr>
          <p:cNvPr id="3" name="Content Placeholder 2">
            <a:extLst>
              <a:ext uri="{FF2B5EF4-FFF2-40B4-BE49-F238E27FC236}">
                <a16:creationId xmlns:a16="http://schemas.microsoft.com/office/drawing/2014/main" id="{06E5620C-1645-41A0-B6C1-BFE9FE215A5C}"/>
              </a:ext>
            </a:extLst>
          </p:cNvPr>
          <p:cNvSpPr>
            <a:spLocks noGrp="1"/>
          </p:cNvSpPr>
          <p:nvPr>
            <p:ph idx="1"/>
          </p:nvPr>
        </p:nvSpPr>
        <p:spPr/>
        <p:txBody>
          <a:bodyPr/>
          <a:lstStyle/>
          <a:p>
            <a:r>
              <a:rPr lang="en-US" dirty="0"/>
              <a:t>Use deep learning to couple perception and control, which greatly increases results on a large set of tasks</a:t>
            </a:r>
          </a:p>
          <a:p>
            <a:r>
              <a:rPr lang="en-US" dirty="0"/>
              <a:t>Problems:</a:t>
            </a:r>
          </a:p>
          <a:p>
            <a:pPr lvl="1"/>
            <a:r>
              <a:rPr lang="en-US" dirty="0"/>
              <a:t>Reinforcement Learning: suffers from high sample complexity</a:t>
            </a:r>
          </a:p>
          <a:p>
            <a:pPr lvl="1"/>
            <a:r>
              <a:rPr lang="en-US" dirty="0"/>
              <a:t>Supervised-Learning: Must have human expert flying trajectories to imitate</a:t>
            </a:r>
          </a:p>
          <a:p>
            <a:endParaRPr lang="en-US" dirty="0"/>
          </a:p>
        </p:txBody>
      </p:sp>
    </p:spTree>
    <p:extLst>
      <p:ext uri="{BB962C8B-B14F-4D97-AF65-F5344CB8AC3E}">
        <p14:creationId xmlns:p14="http://schemas.microsoft.com/office/powerpoint/2010/main" val="131102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2CA9B-BCD8-421E-B35E-41DB1E46DA61}"/>
              </a:ext>
            </a:extLst>
          </p:cNvPr>
          <p:cNvSpPr>
            <a:spLocks noGrp="1"/>
          </p:cNvSpPr>
          <p:nvPr>
            <p:ph type="title"/>
          </p:nvPr>
        </p:nvSpPr>
        <p:spPr/>
        <p:txBody>
          <a:bodyPr/>
          <a:lstStyle/>
          <a:p>
            <a:r>
              <a:rPr lang="en-US" dirty="0"/>
              <a:t>DroNet Approach</a:t>
            </a:r>
          </a:p>
        </p:txBody>
      </p:sp>
      <p:sp>
        <p:nvSpPr>
          <p:cNvPr id="3" name="Content Placeholder 2">
            <a:extLst>
              <a:ext uri="{FF2B5EF4-FFF2-40B4-BE49-F238E27FC236}">
                <a16:creationId xmlns:a16="http://schemas.microsoft.com/office/drawing/2014/main" id="{047A2F14-1AB7-4E58-A5EF-DA0619AC097A}"/>
              </a:ext>
            </a:extLst>
          </p:cNvPr>
          <p:cNvSpPr>
            <a:spLocks noGrp="1"/>
          </p:cNvSpPr>
          <p:nvPr>
            <p:ph idx="1"/>
          </p:nvPr>
        </p:nvSpPr>
        <p:spPr/>
        <p:txBody>
          <a:bodyPr/>
          <a:lstStyle/>
          <a:p>
            <a:r>
              <a:rPr lang="en-US" dirty="0"/>
              <a:t>Residual Convolutional Neural Network(CNN)</a:t>
            </a:r>
          </a:p>
          <a:p>
            <a:r>
              <a:rPr lang="en-US" dirty="0"/>
              <a:t>Use a pre-recorded outdoor dataset recorded from cars and bikes</a:t>
            </a:r>
          </a:p>
          <a:p>
            <a:r>
              <a:rPr lang="en-US" dirty="0"/>
              <a:t>Collect a custom dataset of outdoor collision sequences</a:t>
            </a:r>
          </a:p>
          <a:p>
            <a:r>
              <a:rPr lang="en-US" dirty="0"/>
              <a:t>Real-time processing from one video camera on the UAV</a:t>
            </a:r>
          </a:p>
          <a:p>
            <a:pPr lvl="1"/>
            <a:r>
              <a:rPr lang="en-US" dirty="0"/>
              <a:t>Create steering angle controls and probability of collision</a:t>
            </a:r>
          </a:p>
          <a:p>
            <a:r>
              <a:rPr lang="en-US" dirty="0"/>
              <a:t>Have a generalized system that can adapt to unseen environments. </a:t>
            </a:r>
          </a:p>
        </p:txBody>
      </p:sp>
    </p:spTree>
    <p:extLst>
      <p:ext uri="{BB962C8B-B14F-4D97-AF65-F5344CB8AC3E}">
        <p14:creationId xmlns:p14="http://schemas.microsoft.com/office/powerpoint/2010/main" val="4279985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7D183-7DCE-48E1-9955-6A5C8FFAC869}"/>
              </a:ext>
            </a:extLst>
          </p:cNvPr>
          <p:cNvSpPr>
            <a:spLocks noGrp="1"/>
          </p:cNvSpPr>
          <p:nvPr>
            <p:ph type="title"/>
          </p:nvPr>
        </p:nvSpPr>
        <p:spPr>
          <a:xfrm>
            <a:off x="1451579" y="804519"/>
            <a:ext cx="9603275" cy="1049235"/>
          </a:xfrm>
        </p:spPr>
        <p:txBody>
          <a:bodyPr/>
          <a:lstStyle/>
          <a:p>
            <a:r>
              <a:rPr lang="en-US" dirty="0"/>
              <a:t>CNN process</a:t>
            </a:r>
          </a:p>
        </p:txBody>
      </p:sp>
      <p:pic>
        <p:nvPicPr>
          <p:cNvPr id="5" name="Content Placeholder 4">
            <a:extLst>
              <a:ext uri="{FF2B5EF4-FFF2-40B4-BE49-F238E27FC236}">
                <a16:creationId xmlns:a16="http://schemas.microsoft.com/office/drawing/2014/main" id="{069EAE1A-681A-43BB-AFE0-262C35619D74}"/>
              </a:ext>
            </a:extLst>
          </p:cNvPr>
          <p:cNvPicPr>
            <a:picLocks noGrp="1" noChangeAspect="1"/>
          </p:cNvPicPr>
          <p:nvPr>
            <p:ph idx="1"/>
          </p:nvPr>
        </p:nvPicPr>
        <p:blipFill>
          <a:blip r:embed="rId3"/>
          <a:stretch>
            <a:fillRect/>
          </a:stretch>
        </p:blipFill>
        <p:spPr>
          <a:xfrm>
            <a:off x="524964" y="2015067"/>
            <a:ext cx="11456503" cy="3582686"/>
          </a:xfrm>
        </p:spPr>
      </p:pic>
    </p:spTree>
    <p:extLst>
      <p:ext uri="{BB962C8B-B14F-4D97-AF65-F5344CB8AC3E}">
        <p14:creationId xmlns:p14="http://schemas.microsoft.com/office/powerpoint/2010/main" val="2070638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FA8C7-A4A3-4BD5-BF88-AE54EDEB4590}"/>
              </a:ext>
            </a:extLst>
          </p:cNvPr>
          <p:cNvSpPr>
            <a:spLocks noGrp="1"/>
          </p:cNvSpPr>
          <p:nvPr>
            <p:ph type="title"/>
          </p:nvPr>
        </p:nvSpPr>
        <p:spPr/>
        <p:txBody>
          <a:bodyPr/>
          <a:lstStyle/>
          <a:p>
            <a:r>
              <a:rPr lang="en-US" dirty="0"/>
              <a:t>Training the Steering and Collison predictions</a:t>
            </a:r>
          </a:p>
        </p:txBody>
      </p:sp>
      <p:sp>
        <p:nvSpPr>
          <p:cNvPr id="3" name="Content Placeholder 2">
            <a:extLst>
              <a:ext uri="{FF2B5EF4-FFF2-40B4-BE49-F238E27FC236}">
                <a16:creationId xmlns:a16="http://schemas.microsoft.com/office/drawing/2014/main" id="{F57DED12-09DB-4723-A212-67BDF05C7802}"/>
              </a:ext>
            </a:extLst>
          </p:cNvPr>
          <p:cNvSpPr>
            <a:spLocks noGrp="1"/>
          </p:cNvSpPr>
          <p:nvPr>
            <p:ph idx="1"/>
          </p:nvPr>
        </p:nvSpPr>
        <p:spPr/>
        <p:txBody>
          <a:bodyPr/>
          <a:lstStyle/>
          <a:p>
            <a:r>
              <a:rPr lang="en-US" dirty="0"/>
              <a:t>Steering: Mean-Squared Error(MSE)</a:t>
            </a:r>
          </a:p>
          <a:p>
            <a:r>
              <a:rPr lang="en-US" dirty="0"/>
              <a:t>Collision Prediction: Binary Cross-Entropy(BCE)</a:t>
            </a:r>
          </a:p>
          <a:p>
            <a:r>
              <a:rPr lang="en-US" dirty="0"/>
              <a:t>Once trained, an optimizer is used to compute both steering and collision at the same time. </a:t>
            </a:r>
          </a:p>
        </p:txBody>
      </p:sp>
    </p:spTree>
    <p:extLst>
      <p:ext uri="{BB962C8B-B14F-4D97-AF65-F5344CB8AC3E}">
        <p14:creationId xmlns:p14="http://schemas.microsoft.com/office/powerpoint/2010/main" val="35333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F7C65FA4-631C-444F-89AA-F891363CCF6E}"/>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9823" y="2012810"/>
            <a:ext cx="4948659" cy="3453535"/>
            <a:chOff x="7807230" y="2012810"/>
            <a:chExt cx="3251252" cy="3459865"/>
          </a:xfrm>
        </p:grpSpPr>
        <p:sp>
          <p:nvSpPr>
            <p:cNvPr id="11" name="Rectangle 10">
              <a:extLst>
                <a:ext uri="{FF2B5EF4-FFF2-40B4-BE49-F238E27FC236}">
                  <a16:creationId xmlns:a16="http://schemas.microsoft.com/office/drawing/2014/main" id="{353C58CC-6818-48FD-9CE0-B43BF88B7396}"/>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2694E9-2175-4647-803A-3AD63554CD25}"/>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chemeClr val="bg1"/>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A8582608-AD73-432D-9A12-217C15270218}"/>
              </a:ext>
            </a:extLst>
          </p:cNvPr>
          <p:cNvPicPr>
            <a:picLocks noChangeAspect="1"/>
          </p:cNvPicPr>
          <p:nvPr/>
        </p:nvPicPr>
        <p:blipFill>
          <a:blip r:embed="rId2"/>
          <a:stretch>
            <a:fillRect/>
          </a:stretch>
        </p:blipFill>
        <p:spPr>
          <a:xfrm>
            <a:off x="6277257" y="2231142"/>
            <a:ext cx="4613872" cy="3010551"/>
          </a:xfrm>
          <a:prstGeom prst="rect">
            <a:avLst/>
          </a:prstGeom>
        </p:spPr>
      </p:pic>
      <p:sp>
        <p:nvSpPr>
          <p:cNvPr id="2" name="Title 1">
            <a:extLst>
              <a:ext uri="{FF2B5EF4-FFF2-40B4-BE49-F238E27FC236}">
                <a16:creationId xmlns:a16="http://schemas.microsoft.com/office/drawing/2014/main" id="{97063D42-73A5-4EB0-A569-F3606FFEBD56}"/>
              </a:ext>
            </a:extLst>
          </p:cNvPr>
          <p:cNvSpPr>
            <a:spLocks noGrp="1"/>
          </p:cNvSpPr>
          <p:nvPr>
            <p:ph type="title"/>
          </p:nvPr>
        </p:nvSpPr>
        <p:spPr>
          <a:xfrm>
            <a:off x="1451579" y="804519"/>
            <a:ext cx="9603275" cy="1049235"/>
          </a:xfrm>
        </p:spPr>
        <p:txBody>
          <a:bodyPr>
            <a:normAutofit/>
          </a:bodyPr>
          <a:lstStyle/>
          <a:p>
            <a:r>
              <a:rPr lang="en-US" dirty="0"/>
              <a:t>Datasets</a:t>
            </a:r>
            <a:br>
              <a:rPr lang="en-US" dirty="0"/>
            </a:br>
            <a:endParaRPr lang="en-US" dirty="0"/>
          </a:p>
        </p:txBody>
      </p:sp>
      <p:sp>
        <p:nvSpPr>
          <p:cNvPr id="3" name="Content Placeholder 2">
            <a:extLst>
              <a:ext uri="{FF2B5EF4-FFF2-40B4-BE49-F238E27FC236}">
                <a16:creationId xmlns:a16="http://schemas.microsoft.com/office/drawing/2014/main" id="{97ABFD8E-7603-49ED-B616-1CFB76E12578}"/>
              </a:ext>
            </a:extLst>
          </p:cNvPr>
          <p:cNvSpPr>
            <a:spLocks noGrp="1"/>
          </p:cNvSpPr>
          <p:nvPr>
            <p:ph idx="1"/>
          </p:nvPr>
        </p:nvSpPr>
        <p:spPr>
          <a:xfrm>
            <a:off x="1451579" y="2015734"/>
            <a:ext cx="4158849" cy="3450613"/>
          </a:xfrm>
        </p:spPr>
        <p:txBody>
          <a:bodyPr>
            <a:normAutofit/>
          </a:bodyPr>
          <a:lstStyle/>
          <a:p>
            <a:r>
              <a:rPr lang="en-US" dirty="0"/>
              <a:t>Udacity dataset of 70,000 images of car driving. 6 experiments, 5 for training, 1 for testing.</a:t>
            </a:r>
          </a:p>
          <a:p>
            <a:pPr lvl="1"/>
            <a:r>
              <a:rPr lang="en-US" dirty="0"/>
              <a:t>IMU, GPS, gear, brake, throttle, steering angles, and speed</a:t>
            </a:r>
          </a:p>
          <a:p>
            <a:pPr lvl="1"/>
            <a:r>
              <a:rPr lang="en-US" dirty="0"/>
              <a:t>One forward-looking camera</a:t>
            </a:r>
          </a:p>
          <a:p>
            <a:endParaRPr lang="en-US" dirty="0"/>
          </a:p>
          <a:p>
            <a:endParaRPr lang="en-US" dirty="0"/>
          </a:p>
        </p:txBody>
      </p:sp>
    </p:spTree>
    <p:extLst>
      <p:ext uri="{BB962C8B-B14F-4D97-AF65-F5344CB8AC3E}">
        <p14:creationId xmlns:p14="http://schemas.microsoft.com/office/powerpoint/2010/main" val="3125333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190</TotalTime>
  <Words>1274</Words>
  <Application>Microsoft Office PowerPoint</Application>
  <PresentationFormat>Widescreen</PresentationFormat>
  <Paragraphs>122</Paragraphs>
  <Slides>20</Slides>
  <Notes>11</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Gill Sans MT</vt:lpstr>
      <vt:lpstr>Gallery</vt:lpstr>
      <vt:lpstr>DroNet: Learning to fly by driving</vt:lpstr>
      <vt:lpstr>Video of DroNet in Action</vt:lpstr>
      <vt:lpstr>Problem: Safe and Reliable Outdoor Navigation of AUV’s</vt:lpstr>
      <vt:lpstr>Traditional Approach </vt:lpstr>
      <vt:lpstr>Recent Approach</vt:lpstr>
      <vt:lpstr>DroNet Approach</vt:lpstr>
      <vt:lpstr>CNN process</vt:lpstr>
      <vt:lpstr>Training the Steering and Collison predictions</vt:lpstr>
      <vt:lpstr>Datasets </vt:lpstr>
      <vt:lpstr>Datasets (cont.)</vt:lpstr>
      <vt:lpstr>Drone Controls </vt:lpstr>
      <vt:lpstr>Results</vt:lpstr>
      <vt:lpstr>Results (Cont.)</vt:lpstr>
      <vt:lpstr>Results (Cont.)</vt:lpstr>
      <vt:lpstr>Results(Cont.)</vt:lpstr>
      <vt:lpstr>Results(Cont.)</vt:lpstr>
      <vt:lpstr>Results(Cont.)</vt:lpstr>
      <vt:lpstr>Results(Cont.)</vt:lpstr>
      <vt:lpstr>Pros  vs Limitations</vt:lpstr>
      <vt:lpstr>Refereneces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DroNet: Learning to fly by driving</dc:title>
  <dc:creator>logan murray</dc:creator>
  <cp:lastModifiedBy>logan murray</cp:lastModifiedBy>
  <cp:revision>20</cp:revision>
  <dcterms:created xsi:type="dcterms:W3CDTF">2018-02-14T16:57:33Z</dcterms:created>
  <dcterms:modified xsi:type="dcterms:W3CDTF">2018-02-14T20:07:58Z</dcterms:modified>
</cp:coreProperties>
</file>